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82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89CC2-2E69-7241-ACE5-F1C7C129A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E1DD3-86AB-4144-87AC-5FE2A5513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00A47-42CE-DA43-987A-865FC01A2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A6887-D0D8-7C47-AD31-61FC2E753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CD143-E0FC-434F-9A78-A802A619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4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E22A-0C79-F647-9D43-289E93C33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3B42B-9F4C-E14B-9DEF-80D7D0B85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34322-28EE-0A4C-B23A-5CAF2260F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50B71-D236-7E4E-A708-136C3348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70059-1C55-0F42-A4EF-C3F02EE0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3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EA1D87-1A6D-7649-983D-CDB2FC92D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BE062-8DE4-C44A-A4FB-60B10F7C8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A720F-F720-C248-9919-3B07CB9AE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FB76D-D102-794E-A991-04AB3328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36FAB-4400-F740-A8EC-3FB2D4C9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0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655D-B1FB-AE46-84AF-F44489E6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1F4ED-A260-894D-BB17-ED14694B6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A9F54-9EBD-0844-A74B-21AB5EC6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8CBE3-C899-F343-A079-A3F1D72C7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9E73C-D4D0-9747-82C7-C048A1B8D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0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D2D8E-BA6A-6643-AB9D-6CF6E880E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AA2D9-AE89-1042-A6E6-8C2D66AFC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EE6C3-E410-9446-9978-267F2696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76099-0AFD-FA4B-AF8C-3394473C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54870-EE3D-8645-B8A2-92E7D8B9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0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F5ADF-772A-B041-8843-376EB367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F3302-CFA8-574E-8CC9-C808B5596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DC7E3-5782-EC4A-B8CE-6977973E0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FB67C-E1E0-6840-9091-00F74B401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862D9-4958-934D-A6C2-7FC0AA259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DF1EF-FD34-0543-8487-3241BC40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1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3F62-C750-0146-846F-6DB6EA3FE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29029-7F77-1B43-A6BD-73554A40C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67C0A-ACB8-174C-B3FF-D055B2AD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45C16A-651A-E046-BE11-33E42E164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9AAF9-C195-274A-B6F7-AE5667914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F03FDA-9FD6-5D43-8BF4-8C44D8F5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660ED-5BDF-2740-AC35-93486B65A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797B0-FA33-7543-A3BF-1D5455CF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6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F2B7-89E3-2F40-8C8C-494250F7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D52B1B-4A51-B943-85F3-24D9FD3B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68276-F9DB-4C4F-ADBF-B8988B94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25995-0B80-0149-AD99-95FDE4F1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1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CA62C-93E1-F949-899C-0463F2B7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47B5B-7772-2F4D-AC81-0D6E5E76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81C72-94FC-0C46-86B0-58542EFC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2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F904-D31D-BD48-BC0F-D884271F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2A33F-AEE1-BE46-8C66-109B306AD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03CEE-23B6-5141-AB45-26030B307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106E8-2944-7249-90F7-5798054C0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03C97-0750-AF4E-9985-90D0B660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74AAF-698A-A142-85CA-B9B7CDC5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2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BB362-1983-3E48-9B92-F624E2F0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9B77A8-B476-7E44-B3DF-D592D205F9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EECAE-F6C7-684C-9572-54AEA6625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421B5-C563-1E4F-BB68-F22845FC0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CA088-4ADD-A849-9D73-1F28C4CA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A950F-20FB-7046-9525-62011B38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8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710FB9-B3A5-014E-91DE-4DCCADE1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56E2D-F1BB-584A-9225-DC2764AB5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F4631-614F-4948-8E61-8F8124D84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89F4E-2711-7345-A9AB-31A9BD926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F81FB-4B09-FB45-8F95-B17EB48D0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6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815FD-E080-0449-86A4-20CB387412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 Economics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C3C7F-C641-8D44-834E-5502E5E1C6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Sarika Singh</a:t>
            </a:r>
          </a:p>
          <a:p>
            <a:r>
              <a:rPr lang="en-US" dirty="0"/>
              <a:t>FMS MLSU Udaipur</a:t>
            </a:r>
          </a:p>
        </p:txBody>
      </p:sp>
    </p:spTree>
    <p:extLst>
      <p:ext uri="{BB962C8B-B14F-4D97-AF65-F5344CB8AC3E}">
        <p14:creationId xmlns:p14="http://schemas.microsoft.com/office/powerpoint/2010/main" val="2244521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88A3-7B39-C34D-8B66-F0BBAA1D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management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D503C0F-7B56-7044-9356-B5CFA3318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216" y="1825625"/>
            <a:ext cx="8086288" cy="4351338"/>
          </a:xfrm>
        </p:spPr>
      </p:pic>
    </p:spTree>
    <p:extLst>
      <p:ext uri="{BB962C8B-B14F-4D97-AF65-F5344CB8AC3E}">
        <p14:creationId xmlns:p14="http://schemas.microsoft.com/office/powerpoint/2010/main" val="265678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7172" y="4957776"/>
            <a:ext cx="1290827" cy="18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26563" y="1202436"/>
            <a:ext cx="7798434" cy="1454150"/>
            <a:chOff x="702563" y="1202436"/>
            <a:chExt cx="7798434" cy="1454150"/>
          </a:xfrm>
        </p:grpSpPr>
        <p:sp>
          <p:nvSpPr>
            <p:cNvPr id="4" name="object 4"/>
            <p:cNvSpPr/>
            <p:nvPr/>
          </p:nvSpPr>
          <p:spPr>
            <a:xfrm>
              <a:off x="715517" y="1215390"/>
              <a:ext cx="7772400" cy="1428115"/>
            </a:xfrm>
            <a:custGeom>
              <a:avLst/>
              <a:gdLst/>
              <a:ahLst/>
              <a:cxnLst/>
              <a:rect l="l" t="t" r="r" b="b"/>
              <a:pathLst>
                <a:path w="7772400" h="1428114">
                  <a:moveTo>
                    <a:pt x="7772400" y="0"/>
                  </a:moveTo>
                  <a:lnTo>
                    <a:pt x="0" y="0"/>
                  </a:lnTo>
                  <a:lnTo>
                    <a:pt x="0" y="1427988"/>
                  </a:lnTo>
                  <a:lnTo>
                    <a:pt x="7772400" y="1427988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5517" y="1215390"/>
              <a:ext cx="7772400" cy="1428115"/>
            </a:xfrm>
            <a:custGeom>
              <a:avLst/>
              <a:gdLst/>
              <a:ahLst/>
              <a:cxnLst/>
              <a:rect l="l" t="t" r="r" b="b"/>
              <a:pathLst>
                <a:path w="7772400" h="1428114">
                  <a:moveTo>
                    <a:pt x="0" y="1427988"/>
                  </a:moveTo>
                  <a:lnTo>
                    <a:pt x="7772400" y="1427988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142798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37815" y="1464563"/>
              <a:ext cx="6047232" cy="4221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65883" y="1499488"/>
              <a:ext cx="6007989" cy="3820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7736" y="2074163"/>
              <a:ext cx="6685788" cy="4221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25675" y="2109088"/>
              <a:ext cx="6646545" cy="3820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3285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1559" y="425195"/>
              <a:ext cx="6131051" cy="539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9969" y="460247"/>
              <a:ext cx="6090704" cy="500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3940" y="1065276"/>
              <a:ext cx="2593848" cy="4328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2413" y="1100328"/>
              <a:ext cx="2553944" cy="394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8484" y="1824735"/>
            <a:ext cx="7776117" cy="3634969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96875" marR="5080" indent="-384810">
              <a:lnSpc>
                <a:spcPct val="80000"/>
              </a:lnSpc>
              <a:spcBef>
                <a:spcPts val="765"/>
              </a:spcBef>
              <a:buClr>
                <a:srgbClr val="EFA12D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Economics is a social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science,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which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studies 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human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behaviour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relation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optimizing  allocation of available resources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 achieve the  given</a:t>
            </a:r>
            <a:r>
              <a:rPr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ends.</a:t>
            </a:r>
          </a:p>
          <a:p>
            <a:pPr marL="396875" marR="580390" indent="-384810">
              <a:lnSpc>
                <a:spcPct val="80000"/>
              </a:lnSpc>
              <a:spcBef>
                <a:spcPts val="675"/>
              </a:spcBef>
              <a:buClr>
                <a:srgbClr val="EFA12D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lang="en-IN" sz="2800" b="1" dirty="0" err="1"/>
              <a:t>Prof.</a:t>
            </a:r>
            <a:r>
              <a:rPr lang="en-IN" sz="2800" b="1" dirty="0"/>
              <a:t> Evan J Douglas,</a:t>
            </a:r>
            <a:r>
              <a:rPr lang="en-IN" sz="2800" dirty="0"/>
              <a:t> ‘Managerial economics’ is concerned with the application of economic principles and methodologies to the decision making process within the firm or organisation under the conditions of uncertainty</a:t>
            </a:r>
            <a:r>
              <a:rPr lang="en-IN" dirty="0"/>
              <a:t>”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82692" y="5118477"/>
            <a:ext cx="3928871" cy="16959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803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02693"/>
            <a:ext cx="8255634" cy="810895"/>
            <a:chOff x="445008" y="202692"/>
            <a:chExt cx="8255634" cy="810895"/>
          </a:xfrm>
        </p:grpSpPr>
        <p:sp>
          <p:nvSpPr>
            <p:cNvPr id="3" name="object 3"/>
            <p:cNvSpPr/>
            <p:nvPr/>
          </p:nvSpPr>
          <p:spPr>
            <a:xfrm>
              <a:off x="457962" y="215646"/>
              <a:ext cx="8229600" cy="784860"/>
            </a:xfrm>
            <a:custGeom>
              <a:avLst/>
              <a:gdLst/>
              <a:ahLst/>
              <a:cxnLst/>
              <a:rect l="l" t="t" r="r" b="b"/>
              <a:pathLst>
                <a:path w="8229600" h="784860">
                  <a:moveTo>
                    <a:pt x="8229600" y="0"/>
                  </a:moveTo>
                  <a:lnTo>
                    <a:pt x="0" y="0"/>
                  </a:lnTo>
                  <a:lnTo>
                    <a:pt x="0" y="784859"/>
                  </a:lnTo>
                  <a:lnTo>
                    <a:pt x="8229600" y="784859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15646"/>
              <a:ext cx="8229600" cy="784860"/>
            </a:xfrm>
            <a:custGeom>
              <a:avLst/>
              <a:gdLst/>
              <a:ahLst/>
              <a:cxnLst/>
              <a:rect l="l" t="t" r="r" b="b"/>
              <a:pathLst>
                <a:path w="8229600" h="784860">
                  <a:moveTo>
                    <a:pt x="0" y="784859"/>
                  </a:moveTo>
                  <a:lnTo>
                    <a:pt x="8229600" y="784859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78485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0891" y="385571"/>
              <a:ext cx="5385816" cy="539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9809" y="420496"/>
              <a:ext cx="5345468" cy="500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167127" y="1071372"/>
            <a:ext cx="7999476" cy="5286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458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700" y="419100"/>
              <a:ext cx="6894576" cy="545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6792" y="453770"/>
              <a:ext cx="6854545" cy="5066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3940" y="1065276"/>
              <a:ext cx="2593848" cy="4328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2413" y="1100328"/>
              <a:ext cx="2553944" cy="394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3948" y="1625855"/>
            <a:ext cx="7656830" cy="43979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marR="5080" indent="-384810">
              <a:spcBef>
                <a:spcPts val="95"/>
              </a:spcBef>
              <a:buClr>
                <a:srgbClr val="EFA12D"/>
              </a:buClr>
              <a:buSzPct val="80000"/>
              <a:buFont typeface="Arial"/>
              <a:buChar char=""/>
              <a:tabLst>
                <a:tab pos="485140" algn="l"/>
                <a:tab pos="485775" algn="l"/>
              </a:tabLst>
            </a:pPr>
            <a:r>
              <a:rPr dirty="0"/>
              <a:t>	</a:t>
            </a:r>
            <a:r>
              <a:rPr sz="25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It involves an application of Economic theory –  </a:t>
            </a:r>
            <a:r>
              <a:rPr sz="25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especially, </a:t>
            </a:r>
            <a:r>
              <a:rPr sz="25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micro economic analysis to practical  problem solving in real business life. It is essentially  applied micro</a:t>
            </a:r>
            <a:r>
              <a:rPr sz="25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economics.</a:t>
            </a:r>
            <a:endParaRPr sz="25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396875" marR="180975" indent="-384810">
              <a:spcBef>
                <a:spcPts val="600"/>
              </a:spcBef>
              <a:buClr>
                <a:srgbClr val="EFA12D"/>
              </a:buClr>
              <a:buSzPct val="80000"/>
              <a:buChar char=""/>
              <a:tabLst>
                <a:tab pos="396875" algn="l"/>
                <a:tab pos="397510" algn="l"/>
              </a:tabLst>
            </a:pPr>
            <a:r>
              <a:rPr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It </a:t>
            </a:r>
            <a:r>
              <a:rPr sz="25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is a science </a:t>
            </a:r>
            <a:r>
              <a:rPr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as </a:t>
            </a:r>
            <a:r>
              <a:rPr sz="25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well as art facilitating better  managerial discipline..</a:t>
            </a:r>
            <a:endParaRPr sz="25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396875" marR="266700" indent="-384810">
              <a:spcBef>
                <a:spcPts val="605"/>
              </a:spcBef>
              <a:buClr>
                <a:srgbClr val="EFA12D"/>
              </a:buClr>
              <a:buSzPct val="80000"/>
              <a:buChar char=""/>
              <a:tabLst>
                <a:tab pos="396875" algn="l"/>
                <a:tab pos="397510" algn="l"/>
              </a:tabLst>
            </a:pPr>
            <a:r>
              <a:rPr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It </a:t>
            </a:r>
            <a:r>
              <a:rPr sz="25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is concerned with </a:t>
            </a:r>
            <a:r>
              <a:rPr sz="25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firm’s </a:t>
            </a:r>
            <a:r>
              <a:rPr sz="25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behaviour in </a:t>
            </a:r>
            <a:r>
              <a:rPr sz="25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optimum  </a:t>
            </a:r>
            <a:r>
              <a:rPr sz="25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allocation of resources. It provides tools to help in  identifying the best course among the alternatives  and competing activities in any productive sector  whether private or</a:t>
            </a:r>
            <a:r>
              <a:rPr sz="25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public.</a:t>
            </a:r>
            <a:endParaRPr sz="25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428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5652" y="419100"/>
              <a:ext cx="4881372" cy="545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188" y="453770"/>
              <a:ext cx="4840897" cy="5066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3940" y="1065276"/>
              <a:ext cx="2593848" cy="4328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2413" y="1100328"/>
              <a:ext cx="2553944" cy="394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3948" y="1814322"/>
            <a:ext cx="7683500" cy="331787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96875" indent="-384810">
              <a:spcBef>
                <a:spcPts val="819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1. </a:t>
            </a:r>
            <a:r>
              <a:rPr sz="3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Demand </a:t>
            </a:r>
            <a:r>
              <a:rPr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Analysis </a:t>
            </a:r>
            <a:r>
              <a:rPr sz="3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and</a:t>
            </a:r>
            <a:r>
              <a:rPr sz="3000" spc="-229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Forecasting</a:t>
            </a:r>
            <a:endParaRPr sz="3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96875" indent="-384810"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2. Cost</a:t>
            </a:r>
            <a:r>
              <a:rPr sz="3000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Analysis</a:t>
            </a:r>
          </a:p>
          <a:p>
            <a:pPr marL="396875" indent="-384810"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3. Production </a:t>
            </a:r>
            <a:r>
              <a:rPr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and Supply</a:t>
            </a:r>
            <a:r>
              <a:rPr sz="3000" spc="-2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Analysis</a:t>
            </a:r>
          </a:p>
          <a:p>
            <a:pPr marL="396875" indent="-384810"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4. Pricing Decisions, Policies </a:t>
            </a:r>
            <a:r>
              <a:rPr sz="3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and</a:t>
            </a:r>
            <a:r>
              <a:rPr sz="3000" spc="-1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30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Practices</a:t>
            </a:r>
            <a:endParaRPr sz="3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96875" indent="-384810"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5. Profit </a:t>
            </a:r>
            <a:r>
              <a:rPr sz="3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Management,</a:t>
            </a:r>
            <a:r>
              <a:rPr sz="3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and</a:t>
            </a:r>
            <a:endParaRPr sz="3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96875" indent="-384810"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6. </a:t>
            </a:r>
            <a:r>
              <a:rPr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Capital</a:t>
            </a:r>
            <a:r>
              <a:rPr sz="30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859640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419100"/>
              <a:ext cx="4620768" cy="545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1372" y="453770"/>
              <a:ext cx="4580255" cy="5066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5463" y="1065276"/>
              <a:ext cx="2756916" cy="5394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3975" y="1100328"/>
              <a:ext cx="2716593" cy="5001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3949" y="1821942"/>
            <a:ext cx="7929245" cy="1138004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96875" marR="5080" indent="-384810">
              <a:lnSpc>
                <a:spcPct val="80000"/>
              </a:lnSpc>
              <a:spcBef>
                <a:spcPts val="765"/>
              </a:spcBef>
              <a:tabLst>
                <a:tab pos="396875" algn="l"/>
              </a:tabLst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	</a:t>
            </a:r>
            <a:r>
              <a:rPr lang="en-IN" dirty="0"/>
              <a:t> </a:t>
            </a:r>
            <a:r>
              <a:rPr lang="en-IN" sz="2800" dirty="0"/>
              <a:t>The basic tools of demand analysis i.e.; Demand, Demand curve, Determinants, Demand Distinctions and Demand Forecasting etc.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4179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700" y="739140"/>
              <a:ext cx="3200400" cy="545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6792" y="773811"/>
              <a:ext cx="3160877" cy="5066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23948" y="1864614"/>
            <a:ext cx="7944484" cy="121853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96875" marR="5080" indent="-384810">
              <a:lnSpc>
                <a:spcPct val="90000"/>
              </a:lnSpc>
              <a:spcBef>
                <a:spcPts val="430"/>
              </a:spcBef>
              <a:tabLst>
                <a:tab pos="396875" algn="l"/>
              </a:tabLst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	</a:t>
            </a:r>
            <a:r>
              <a:rPr lang="en-IN" dirty="0"/>
              <a:t> </a:t>
            </a:r>
            <a:r>
              <a:rPr lang="en-IN" sz="2800" dirty="0"/>
              <a:t>Cost concepts, cost-output relationships, Economies and Diseconomies of scale and cost control.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325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739140"/>
              <a:ext cx="6923532" cy="545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1372" y="773811"/>
              <a:ext cx="6883146" cy="5066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23949" y="1821943"/>
            <a:ext cx="7922259" cy="1476943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96875" marR="5080" indent="-384810">
              <a:lnSpc>
                <a:spcPct val="80000"/>
              </a:lnSpc>
              <a:spcBef>
                <a:spcPts val="765"/>
              </a:spcBef>
              <a:tabLst>
                <a:tab pos="396875" algn="l"/>
              </a:tabLst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	</a:t>
            </a:r>
            <a:r>
              <a:rPr lang="en-IN" sz="2800" dirty="0"/>
              <a:t> </a:t>
            </a: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Economies and Diseconomies of scale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Supply  analysis Supply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schedule, curves 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function,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Law of supply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and its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limitations,  Elasticity of supply and Factors influencing  </a:t>
            </a:r>
            <a:r>
              <a:rPr sz="2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supply.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4522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425195"/>
              <a:ext cx="7234428" cy="539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1372" y="460247"/>
              <a:ext cx="7193787" cy="500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2416" y="1065276"/>
              <a:ext cx="2179320" cy="4328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1372" y="1100328"/>
              <a:ext cx="2138934" cy="394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3948" y="1907287"/>
            <a:ext cx="7868920" cy="3865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marR="107314" indent="-384810">
              <a:spcBef>
                <a:spcPts val="95"/>
              </a:spcBef>
              <a:tabLst>
                <a:tab pos="396875" algn="l"/>
              </a:tabLst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	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Pricing is a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very important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area of Managerial  Economics. In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fact, price is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genesis of the  revenue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 firm and as such the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success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 a  business firm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largely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depends on the 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correctness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 the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price decisions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taken by</a:t>
            </a:r>
            <a:r>
              <a:rPr sz="28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it.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96875" marR="5080"/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important aspects dealt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with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under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this 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area are: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Price Determination in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various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Market  Forms, Pricing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Methods,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Differential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Pricing, 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Product-line Pricing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Price</a:t>
            </a:r>
            <a:r>
              <a:rPr sz="28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Forecasting.</a:t>
            </a:r>
          </a:p>
        </p:txBody>
      </p:sp>
    </p:spTree>
    <p:extLst>
      <p:ext uri="{BB962C8B-B14F-4D97-AF65-F5344CB8AC3E}">
        <p14:creationId xmlns:p14="http://schemas.microsoft.com/office/powerpoint/2010/main" val="10087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AEC0-EE47-4344-BA94-059F3D17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0F4A2-B3B5-684A-85CC-E4DC63E7F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What is Economics</a:t>
            </a:r>
          </a:p>
          <a:p>
            <a:r>
              <a:rPr lang="en-IN" dirty="0"/>
              <a:t>What is Business economics ? </a:t>
            </a:r>
          </a:p>
          <a:p>
            <a:r>
              <a:rPr lang="en-IN" dirty="0"/>
              <a:t>What kind of issues does it deal with? </a:t>
            </a:r>
          </a:p>
          <a:p>
            <a:r>
              <a:rPr lang="en-IN" dirty="0"/>
              <a:t>How can it help us make better decisions, in business or elsewhere?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80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739140"/>
              <a:ext cx="4512564" cy="545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1372" y="773811"/>
              <a:ext cx="4472432" cy="5066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23949" y="1864613"/>
            <a:ext cx="7847965" cy="42926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96875" marR="5080" indent="-384810">
              <a:lnSpc>
                <a:spcPct val="90000"/>
              </a:lnSpc>
              <a:spcBef>
                <a:spcPts val="430"/>
              </a:spcBef>
              <a:tabLst>
                <a:tab pos="396875" algn="l"/>
              </a:tabLst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	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Business firms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are generally organised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for the 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purpose of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making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profits and, in the long run, 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profits provide the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chief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measure of success. In 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this connection, an important point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worth 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considering is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element of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uncertainty  existing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about profits because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 variations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 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costs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and revenues which,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 turn,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are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caused 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by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factors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both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internal and external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 the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firm. 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If knowledge about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future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were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perfect,  profit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analysis would have been a very easy 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task.</a:t>
            </a:r>
          </a:p>
        </p:txBody>
      </p:sp>
    </p:spTree>
    <p:extLst>
      <p:ext uri="{BB962C8B-B14F-4D97-AF65-F5344CB8AC3E}">
        <p14:creationId xmlns:p14="http://schemas.microsoft.com/office/powerpoint/2010/main" val="2737349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700" y="739140"/>
              <a:ext cx="4943856" cy="545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6792" y="773811"/>
              <a:ext cx="4904587" cy="5066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23948" y="1864614"/>
            <a:ext cx="7868920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96875" marR="84455" indent="-384810">
              <a:lnSpc>
                <a:spcPts val="3020"/>
              </a:lnSpc>
              <a:spcBef>
                <a:spcPts val="480"/>
              </a:spcBef>
              <a:tabLst>
                <a:tab pos="396875" algn="l"/>
              </a:tabLst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	</a:t>
            </a:r>
            <a:r>
              <a:rPr lang="en-IN" dirty="0"/>
              <a:t> </a:t>
            </a:r>
            <a:r>
              <a:rPr lang="en-IN" sz="2800" dirty="0"/>
              <a:t>It deals with Cost of capital, Rate of Return and Selection of projects</a:t>
            </a:r>
            <a:r>
              <a:rPr lang="en-IN" dirty="0"/>
              <a:t>.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423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62128"/>
            <a:ext cx="8255634" cy="894715"/>
            <a:chOff x="445008" y="262127"/>
            <a:chExt cx="8255634" cy="894715"/>
          </a:xfrm>
        </p:grpSpPr>
        <p:sp>
          <p:nvSpPr>
            <p:cNvPr id="3" name="object 3"/>
            <p:cNvSpPr/>
            <p:nvPr/>
          </p:nvSpPr>
          <p:spPr>
            <a:xfrm>
              <a:off x="457962" y="275081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8229600" y="0"/>
                  </a:moveTo>
                  <a:lnTo>
                    <a:pt x="0" y="0"/>
                  </a:lnTo>
                  <a:lnTo>
                    <a:pt x="0" y="868680"/>
                  </a:lnTo>
                  <a:lnTo>
                    <a:pt x="8229600" y="86868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75081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0" y="868680"/>
                  </a:moveTo>
                  <a:lnTo>
                    <a:pt x="8229600" y="86868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86868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486155"/>
              <a:ext cx="3887724" cy="5410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1372" y="522096"/>
              <a:ext cx="3846956" cy="500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880615" y="1427986"/>
            <a:ext cx="8430768" cy="5430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1200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0891" y="425195"/>
              <a:ext cx="5903976" cy="539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9289" y="460247"/>
              <a:ext cx="5863640" cy="500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3940" y="1065276"/>
              <a:ext cx="2593848" cy="4328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2413" y="1100328"/>
              <a:ext cx="2553944" cy="394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985820" y="1598677"/>
            <a:ext cx="8255634" cy="5067553"/>
            <a:chOff x="445008" y="1987295"/>
            <a:chExt cx="8255634" cy="3313429"/>
          </a:xfrm>
        </p:grpSpPr>
        <p:sp>
          <p:nvSpPr>
            <p:cNvPr id="10" name="object 10"/>
            <p:cNvSpPr/>
            <p:nvPr/>
          </p:nvSpPr>
          <p:spPr>
            <a:xfrm>
              <a:off x="457962" y="2000249"/>
              <a:ext cx="8229600" cy="3287395"/>
            </a:xfrm>
            <a:custGeom>
              <a:avLst/>
              <a:gdLst/>
              <a:ahLst/>
              <a:cxnLst/>
              <a:rect l="l" t="t" r="r" b="b"/>
              <a:pathLst>
                <a:path w="8229600" h="3287395">
                  <a:moveTo>
                    <a:pt x="8229600" y="0"/>
                  </a:moveTo>
                  <a:lnTo>
                    <a:pt x="0" y="0"/>
                  </a:lnTo>
                  <a:lnTo>
                    <a:pt x="0" y="3287268"/>
                  </a:lnTo>
                  <a:lnTo>
                    <a:pt x="8229600" y="3287268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962" y="2000249"/>
              <a:ext cx="8229600" cy="3287395"/>
            </a:xfrm>
            <a:custGeom>
              <a:avLst/>
              <a:gdLst/>
              <a:ahLst/>
              <a:cxnLst/>
              <a:rect l="l" t="t" r="r" b="b"/>
              <a:pathLst>
                <a:path w="8229600" h="3287395">
                  <a:moveTo>
                    <a:pt x="0" y="3287268"/>
                  </a:moveTo>
                  <a:lnTo>
                    <a:pt x="8229600" y="3287268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328726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62200" y="2133601"/>
            <a:ext cx="5943600" cy="277191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03505" rIns="0" bIns="0" rtlCol="0">
            <a:spAutoFit/>
          </a:bodyPr>
          <a:lstStyle/>
          <a:p>
            <a:pPr marL="396875" indent="-384810">
              <a:spcBef>
                <a:spcPts val="815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/>
                <a:cs typeface="Arial"/>
              </a:rPr>
              <a:t>Incremental Principle</a:t>
            </a:r>
            <a:endParaRPr sz="3000" dirty="0">
              <a:latin typeface="Arial"/>
              <a:cs typeface="Arial"/>
            </a:endParaRPr>
          </a:p>
          <a:p>
            <a:pPr marL="396875" indent="-384810"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/>
                <a:cs typeface="Arial"/>
              </a:rPr>
              <a:t>Equi-marginal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Principle</a:t>
            </a:r>
          </a:p>
          <a:p>
            <a:pPr marL="396875" indent="-384810">
              <a:spcBef>
                <a:spcPts val="725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/>
                <a:cs typeface="Arial"/>
              </a:rPr>
              <a:t>Opportunity </a:t>
            </a:r>
            <a:r>
              <a:rPr sz="3000" dirty="0">
                <a:latin typeface="Arial"/>
                <a:cs typeface="Arial"/>
              </a:rPr>
              <a:t>Cost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15" dirty="0">
                <a:latin typeface="Arial"/>
                <a:cs typeface="Arial"/>
              </a:rPr>
              <a:t>Principle</a:t>
            </a:r>
            <a:endParaRPr sz="3000" dirty="0">
              <a:latin typeface="Arial"/>
              <a:cs typeface="Arial"/>
            </a:endParaRPr>
          </a:p>
          <a:p>
            <a:pPr marL="396875" indent="-384810"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30" dirty="0">
                <a:latin typeface="Arial"/>
                <a:cs typeface="Arial"/>
              </a:rPr>
              <a:t>Time </a:t>
            </a:r>
            <a:r>
              <a:rPr sz="3000" spc="-5" dirty="0">
                <a:latin typeface="Arial"/>
                <a:cs typeface="Arial"/>
              </a:rPr>
              <a:t>Perspective</a:t>
            </a:r>
            <a:r>
              <a:rPr sz="3000" dirty="0">
                <a:latin typeface="Arial"/>
                <a:cs typeface="Arial"/>
              </a:rPr>
              <a:t> </a:t>
            </a:r>
            <a:r>
              <a:rPr sz="3000" spc="-75" dirty="0">
                <a:latin typeface="Arial"/>
                <a:cs typeface="Arial"/>
              </a:rPr>
              <a:t>Principle</a:t>
            </a:r>
            <a:endParaRPr sz="3000" dirty="0">
              <a:latin typeface="Arial"/>
              <a:cs typeface="Arial"/>
            </a:endParaRPr>
          </a:p>
          <a:p>
            <a:pPr marL="396875" indent="-384810"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/>
                <a:cs typeface="Arial"/>
              </a:rPr>
              <a:t>Discounting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Principle</a:t>
            </a:r>
            <a:endParaRPr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755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1559" y="745236"/>
              <a:ext cx="4957572" cy="533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9969" y="780287"/>
              <a:ext cx="4917224" cy="4939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23948" y="1905762"/>
            <a:ext cx="793877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indent="-384810" algn="just">
              <a:spcBef>
                <a:spcPts val="10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This principle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states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that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 decision is said </a:t>
            </a:r>
            <a:r>
              <a:rPr sz="3000" spc="-36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 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be rational and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sound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if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given the </a:t>
            </a:r>
            <a:r>
              <a:rPr sz="30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firm’s 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objective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profit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maximization, it leads to 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increase in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profit, which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is in either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 two 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scenarios-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96875" marR="638810" indent="-384810" algn="just"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If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total revenue increases more than </a:t>
            </a:r>
            <a:r>
              <a:rPr sz="3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total 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cost</a:t>
            </a:r>
          </a:p>
          <a:p>
            <a:pPr marL="396875" indent="-384810" algn="just">
              <a:spcBef>
                <a:spcPts val="725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If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total revenue declines less than total</a:t>
            </a:r>
            <a:r>
              <a:rPr sz="30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2151327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3940" y="745236"/>
              <a:ext cx="1036320" cy="533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5461" y="783336"/>
              <a:ext cx="989965" cy="488315"/>
            </a:xfrm>
            <a:custGeom>
              <a:avLst/>
              <a:gdLst/>
              <a:ahLst/>
              <a:cxnLst/>
              <a:rect l="l" t="t" r="r" b="b"/>
              <a:pathLst>
                <a:path w="989964" h="488315">
                  <a:moveTo>
                    <a:pt x="571220" y="352425"/>
                  </a:moveTo>
                  <a:lnTo>
                    <a:pt x="524357" y="352425"/>
                  </a:lnTo>
                  <a:lnTo>
                    <a:pt x="524357" y="487806"/>
                  </a:lnTo>
                  <a:lnTo>
                    <a:pt x="571220" y="487806"/>
                  </a:lnTo>
                  <a:lnTo>
                    <a:pt x="571220" y="352425"/>
                  </a:lnTo>
                  <a:close/>
                </a:path>
                <a:path w="989964" h="488315">
                  <a:moveTo>
                    <a:pt x="448284" y="98933"/>
                  </a:moveTo>
                  <a:lnTo>
                    <a:pt x="402135" y="108523"/>
                  </a:lnTo>
                  <a:lnTo>
                    <a:pt x="363781" y="137080"/>
                  </a:lnTo>
                  <a:lnTo>
                    <a:pt x="339788" y="183215"/>
                  </a:lnTo>
                  <a:lnTo>
                    <a:pt x="331698" y="240918"/>
                  </a:lnTo>
                  <a:lnTo>
                    <a:pt x="333915" y="273303"/>
                  </a:lnTo>
                  <a:lnTo>
                    <a:pt x="351683" y="327215"/>
                  </a:lnTo>
                  <a:lnTo>
                    <a:pt x="385852" y="365910"/>
                  </a:lnTo>
                  <a:lnTo>
                    <a:pt x="428230" y="385532"/>
                  </a:lnTo>
                  <a:lnTo>
                    <a:pt x="451967" y="387985"/>
                  </a:lnTo>
                  <a:lnTo>
                    <a:pt x="462871" y="387361"/>
                  </a:lnTo>
                  <a:lnTo>
                    <a:pt x="503033" y="372445"/>
                  </a:lnTo>
                  <a:lnTo>
                    <a:pt x="524357" y="352425"/>
                  </a:lnTo>
                  <a:lnTo>
                    <a:pt x="571220" y="352425"/>
                  </a:lnTo>
                  <a:lnTo>
                    <a:pt x="571220" y="349503"/>
                  </a:lnTo>
                  <a:lnTo>
                    <a:pt x="455904" y="349503"/>
                  </a:lnTo>
                  <a:lnTo>
                    <a:pt x="440831" y="347837"/>
                  </a:lnTo>
                  <a:lnTo>
                    <a:pt x="402183" y="322834"/>
                  </a:lnTo>
                  <a:lnTo>
                    <a:pt x="381234" y="267719"/>
                  </a:lnTo>
                  <a:lnTo>
                    <a:pt x="379831" y="242697"/>
                  </a:lnTo>
                  <a:lnTo>
                    <a:pt x="381163" y="217054"/>
                  </a:lnTo>
                  <a:lnTo>
                    <a:pt x="391779" y="176581"/>
                  </a:lnTo>
                  <a:lnTo>
                    <a:pt x="424599" y="142366"/>
                  </a:lnTo>
                  <a:lnTo>
                    <a:pt x="452729" y="135889"/>
                  </a:lnTo>
                  <a:lnTo>
                    <a:pt x="523672" y="135889"/>
                  </a:lnTo>
                  <a:lnTo>
                    <a:pt x="513006" y="123311"/>
                  </a:lnTo>
                  <a:lnTo>
                    <a:pt x="494195" y="109775"/>
                  </a:lnTo>
                  <a:lnTo>
                    <a:pt x="472620" y="101645"/>
                  </a:lnTo>
                  <a:lnTo>
                    <a:pt x="448284" y="98933"/>
                  </a:lnTo>
                  <a:close/>
                </a:path>
                <a:path w="989964" h="488315">
                  <a:moveTo>
                    <a:pt x="523672" y="135889"/>
                  </a:moveTo>
                  <a:lnTo>
                    <a:pt x="452729" y="135889"/>
                  </a:lnTo>
                  <a:lnTo>
                    <a:pt x="467640" y="137630"/>
                  </a:lnTo>
                  <a:lnTo>
                    <a:pt x="481526" y="142859"/>
                  </a:lnTo>
                  <a:lnTo>
                    <a:pt x="516251" y="179451"/>
                  </a:lnTo>
                  <a:lnTo>
                    <a:pt x="527629" y="220980"/>
                  </a:lnTo>
                  <a:lnTo>
                    <a:pt x="529056" y="246887"/>
                  </a:lnTo>
                  <a:lnTo>
                    <a:pt x="527701" y="271150"/>
                  </a:lnTo>
                  <a:lnTo>
                    <a:pt x="516894" y="309770"/>
                  </a:lnTo>
                  <a:lnTo>
                    <a:pt x="483733" y="343138"/>
                  </a:lnTo>
                  <a:lnTo>
                    <a:pt x="455904" y="349503"/>
                  </a:lnTo>
                  <a:lnTo>
                    <a:pt x="571220" y="349503"/>
                  </a:lnTo>
                  <a:lnTo>
                    <a:pt x="571220" y="142239"/>
                  </a:lnTo>
                  <a:lnTo>
                    <a:pt x="529056" y="142239"/>
                  </a:lnTo>
                  <a:lnTo>
                    <a:pt x="523672" y="135889"/>
                  </a:lnTo>
                  <a:close/>
                </a:path>
                <a:path w="989964" h="488315">
                  <a:moveTo>
                    <a:pt x="571220" y="105155"/>
                  </a:moveTo>
                  <a:lnTo>
                    <a:pt x="529056" y="105155"/>
                  </a:lnTo>
                  <a:lnTo>
                    <a:pt x="529056" y="142239"/>
                  </a:lnTo>
                  <a:lnTo>
                    <a:pt x="571220" y="142239"/>
                  </a:lnTo>
                  <a:lnTo>
                    <a:pt x="571220" y="105155"/>
                  </a:lnTo>
                  <a:close/>
                </a:path>
                <a:path w="989964" h="488315">
                  <a:moveTo>
                    <a:pt x="989558" y="105155"/>
                  </a:moveTo>
                  <a:lnTo>
                    <a:pt x="942695" y="105155"/>
                  </a:lnTo>
                  <a:lnTo>
                    <a:pt x="942695" y="381762"/>
                  </a:lnTo>
                  <a:lnTo>
                    <a:pt x="989558" y="381762"/>
                  </a:lnTo>
                  <a:lnTo>
                    <a:pt x="989558" y="105155"/>
                  </a:lnTo>
                  <a:close/>
                </a:path>
                <a:path w="989964" h="488315">
                  <a:moveTo>
                    <a:pt x="691108" y="105155"/>
                  </a:moveTo>
                  <a:lnTo>
                    <a:pt x="644245" y="105155"/>
                  </a:lnTo>
                  <a:lnTo>
                    <a:pt x="644342" y="284606"/>
                  </a:lnTo>
                  <a:lnTo>
                    <a:pt x="649516" y="330196"/>
                  </a:lnTo>
                  <a:lnTo>
                    <a:pt x="674550" y="368093"/>
                  </a:lnTo>
                  <a:lnTo>
                    <a:pt x="715111" y="385683"/>
                  </a:lnTo>
                  <a:lnTo>
                    <a:pt x="738733" y="387985"/>
                  </a:lnTo>
                  <a:lnTo>
                    <a:pt x="765018" y="385056"/>
                  </a:lnTo>
                  <a:lnTo>
                    <a:pt x="788422" y="376269"/>
                  </a:lnTo>
                  <a:lnTo>
                    <a:pt x="808920" y="361624"/>
                  </a:lnTo>
                  <a:lnTo>
                    <a:pt x="820831" y="347725"/>
                  </a:lnTo>
                  <a:lnTo>
                    <a:pt x="748131" y="347725"/>
                  </a:lnTo>
                  <a:lnTo>
                    <a:pt x="737987" y="347061"/>
                  </a:lnTo>
                  <a:lnTo>
                    <a:pt x="700871" y="324596"/>
                  </a:lnTo>
                  <a:lnTo>
                    <a:pt x="691319" y="276605"/>
                  </a:lnTo>
                  <a:lnTo>
                    <a:pt x="691223" y="270033"/>
                  </a:lnTo>
                  <a:lnTo>
                    <a:pt x="691108" y="105155"/>
                  </a:lnTo>
                  <a:close/>
                </a:path>
                <a:path w="989964" h="488315">
                  <a:moveTo>
                    <a:pt x="868400" y="341122"/>
                  </a:moveTo>
                  <a:lnTo>
                    <a:pt x="826490" y="341122"/>
                  </a:lnTo>
                  <a:lnTo>
                    <a:pt x="826490" y="381762"/>
                  </a:lnTo>
                  <a:lnTo>
                    <a:pt x="868400" y="381762"/>
                  </a:lnTo>
                  <a:lnTo>
                    <a:pt x="868400" y="341122"/>
                  </a:lnTo>
                  <a:close/>
                </a:path>
                <a:path w="989964" h="488315">
                  <a:moveTo>
                    <a:pt x="868400" y="105155"/>
                  </a:moveTo>
                  <a:lnTo>
                    <a:pt x="821537" y="105155"/>
                  </a:lnTo>
                  <a:lnTo>
                    <a:pt x="821537" y="253364"/>
                  </a:lnTo>
                  <a:lnTo>
                    <a:pt x="821061" y="270033"/>
                  </a:lnTo>
                  <a:lnTo>
                    <a:pt x="813917" y="307466"/>
                  </a:lnTo>
                  <a:lnTo>
                    <a:pt x="787755" y="336803"/>
                  </a:lnTo>
                  <a:lnTo>
                    <a:pt x="748131" y="347725"/>
                  </a:lnTo>
                  <a:lnTo>
                    <a:pt x="820831" y="347725"/>
                  </a:lnTo>
                  <a:lnTo>
                    <a:pt x="826490" y="341122"/>
                  </a:lnTo>
                  <a:lnTo>
                    <a:pt x="868400" y="341122"/>
                  </a:lnTo>
                  <a:lnTo>
                    <a:pt x="868400" y="105155"/>
                  </a:lnTo>
                  <a:close/>
                </a:path>
                <a:path w="989964" h="488315">
                  <a:moveTo>
                    <a:pt x="989558" y="0"/>
                  </a:moveTo>
                  <a:lnTo>
                    <a:pt x="942695" y="0"/>
                  </a:lnTo>
                  <a:lnTo>
                    <a:pt x="942695" y="53848"/>
                  </a:lnTo>
                  <a:lnTo>
                    <a:pt x="989558" y="53848"/>
                  </a:lnTo>
                  <a:lnTo>
                    <a:pt x="989558" y="0"/>
                  </a:lnTo>
                  <a:close/>
                </a:path>
                <a:path w="989964" h="488315">
                  <a:moveTo>
                    <a:pt x="276072" y="0"/>
                  </a:moveTo>
                  <a:lnTo>
                    <a:pt x="0" y="0"/>
                  </a:lnTo>
                  <a:lnTo>
                    <a:pt x="0" y="381762"/>
                  </a:lnTo>
                  <a:lnTo>
                    <a:pt x="284962" y="381762"/>
                  </a:lnTo>
                  <a:lnTo>
                    <a:pt x="284962" y="336676"/>
                  </a:lnTo>
                  <a:lnTo>
                    <a:pt x="50533" y="336676"/>
                  </a:lnTo>
                  <a:lnTo>
                    <a:pt x="50533" y="206755"/>
                  </a:lnTo>
                  <a:lnTo>
                    <a:pt x="261721" y="206755"/>
                  </a:lnTo>
                  <a:lnTo>
                    <a:pt x="261721" y="161925"/>
                  </a:lnTo>
                  <a:lnTo>
                    <a:pt x="50533" y="161925"/>
                  </a:lnTo>
                  <a:lnTo>
                    <a:pt x="50533" y="45085"/>
                  </a:lnTo>
                  <a:lnTo>
                    <a:pt x="276072" y="45085"/>
                  </a:lnTo>
                  <a:lnTo>
                    <a:pt x="2760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2244" y="916177"/>
              <a:ext cx="155320" cy="2197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5461" y="783336"/>
              <a:ext cx="989965" cy="488315"/>
            </a:xfrm>
            <a:custGeom>
              <a:avLst/>
              <a:gdLst/>
              <a:ahLst/>
              <a:cxnLst/>
              <a:rect l="l" t="t" r="r" b="b"/>
              <a:pathLst>
                <a:path w="989964" h="488315">
                  <a:moveTo>
                    <a:pt x="942695" y="105155"/>
                  </a:moveTo>
                  <a:lnTo>
                    <a:pt x="989558" y="105155"/>
                  </a:lnTo>
                  <a:lnTo>
                    <a:pt x="989558" y="381762"/>
                  </a:lnTo>
                  <a:lnTo>
                    <a:pt x="942695" y="381762"/>
                  </a:lnTo>
                  <a:lnTo>
                    <a:pt x="942695" y="105155"/>
                  </a:lnTo>
                  <a:close/>
                </a:path>
                <a:path w="989964" h="488315">
                  <a:moveTo>
                    <a:pt x="644245" y="105155"/>
                  </a:moveTo>
                  <a:lnTo>
                    <a:pt x="691108" y="105155"/>
                  </a:lnTo>
                  <a:lnTo>
                    <a:pt x="691108" y="258572"/>
                  </a:lnTo>
                  <a:lnTo>
                    <a:pt x="691277" y="275455"/>
                  </a:lnTo>
                  <a:lnTo>
                    <a:pt x="696785" y="316843"/>
                  </a:lnTo>
                  <a:lnTo>
                    <a:pt x="728700" y="345074"/>
                  </a:lnTo>
                  <a:lnTo>
                    <a:pt x="748131" y="347725"/>
                  </a:lnTo>
                  <a:lnTo>
                    <a:pt x="758537" y="347037"/>
                  </a:lnTo>
                  <a:lnTo>
                    <a:pt x="796308" y="330969"/>
                  </a:lnTo>
                  <a:lnTo>
                    <a:pt x="817251" y="297084"/>
                  </a:lnTo>
                  <a:lnTo>
                    <a:pt x="821537" y="253364"/>
                  </a:lnTo>
                  <a:lnTo>
                    <a:pt x="821537" y="105155"/>
                  </a:lnTo>
                  <a:lnTo>
                    <a:pt x="868400" y="105155"/>
                  </a:lnTo>
                  <a:lnTo>
                    <a:pt x="868400" y="381762"/>
                  </a:lnTo>
                  <a:lnTo>
                    <a:pt x="826490" y="381762"/>
                  </a:lnTo>
                  <a:lnTo>
                    <a:pt x="826490" y="341122"/>
                  </a:lnTo>
                  <a:lnTo>
                    <a:pt x="808920" y="361624"/>
                  </a:lnTo>
                  <a:lnTo>
                    <a:pt x="788422" y="376269"/>
                  </a:lnTo>
                  <a:lnTo>
                    <a:pt x="765018" y="385056"/>
                  </a:lnTo>
                  <a:lnTo>
                    <a:pt x="738733" y="387985"/>
                  </a:lnTo>
                  <a:lnTo>
                    <a:pt x="726732" y="387411"/>
                  </a:lnTo>
                  <a:lnTo>
                    <a:pt x="683109" y="373683"/>
                  </a:lnTo>
                  <a:lnTo>
                    <a:pt x="652754" y="339312"/>
                  </a:lnTo>
                  <a:lnTo>
                    <a:pt x="644414" y="290558"/>
                  </a:lnTo>
                  <a:lnTo>
                    <a:pt x="644245" y="276605"/>
                  </a:lnTo>
                  <a:lnTo>
                    <a:pt x="644245" y="105155"/>
                  </a:lnTo>
                  <a:close/>
                </a:path>
                <a:path w="989964" h="488315">
                  <a:moveTo>
                    <a:pt x="448284" y="98933"/>
                  </a:moveTo>
                  <a:lnTo>
                    <a:pt x="472620" y="101645"/>
                  </a:lnTo>
                  <a:lnTo>
                    <a:pt x="494195" y="109775"/>
                  </a:lnTo>
                  <a:lnTo>
                    <a:pt x="513006" y="123311"/>
                  </a:lnTo>
                  <a:lnTo>
                    <a:pt x="529056" y="142239"/>
                  </a:lnTo>
                  <a:lnTo>
                    <a:pt x="529056" y="105155"/>
                  </a:lnTo>
                  <a:lnTo>
                    <a:pt x="571220" y="105155"/>
                  </a:lnTo>
                  <a:lnTo>
                    <a:pt x="571220" y="487806"/>
                  </a:lnTo>
                  <a:lnTo>
                    <a:pt x="524357" y="487806"/>
                  </a:lnTo>
                  <a:lnTo>
                    <a:pt x="524357" y="352425"/>
                  </a:lnTo>
                  <a:lnTo>
                    <a:pt x="518360" y="359733"/>
                  </a:lnTo>
                  <a:lnTo>
                    <a:pt x="483775" y="382305"/>
                  </a:lnTo>
                  <a:lnTo>
                    <a:pt x="451967" y="387985"/>
                  </a:lnTo>
                  <a:lnTo>
                    <a:pt x="428230" y="385532"/>
                  </a:lnTo>
                  <a:lnTo>
                    <a:pt x="385852" y="365910"/>
                  </a:lnTo>
                  <a:lnTo>
                    <a:pt x="351683" y="327215"/>
                  </a:lnTo>
                  <a:lnTo>
                    <a:pt x="333915" y="273303"/>
                  </a:lnTo>
                  <a:lnTo>
                    <a:pt x="331698" y="240918"/>
                  </a:lnTo>
                  <a:lnTo>
                    <a:pt x="332601" y="220604"/>
                  </a:lnTo>
                  <a:lnTo>
                    <a:pt x="346049" y="166115"/>
                  </a:lnTo>
                  <a:lnTo>
                    <a:pt x="375106" y="125521"/>
                  </a:lnTo>
                  <a:lnTo>
                    <a:pt x="416852" y="103203"/>
                  </a:lnTo>
                  <a:lnTo>
                    <a:pt x="432234" y="100002"/>
                  </a:lnTo>
                  <a:lnTo>
                    <a:pt x="448284" y="98933"/>
                  </a:lnTo>
                  <a:close/>
                </a:path>
                <a:path w="989964" h="488315">
                  <a:moveTo>
                    <a:pt x="942695" y="0"/>
                  </a:moveTo>
                  <a:lnTo>
                    <a:pt x="989558" y="0"/>
                  </a:lnTo>
                  <a:lnTo>
                    <a:pt x="989558" y="53848"/>
                  </a:lnTo>
                  <a:lnTo>
                    <a:pt x="942695" y="53848"/>
                  </a:lnTo>
                  <a:lnTo>
                    <a:pt x="942695" y="0"/>
                  </a:lnTo>
                  <a:close/>
                </a:path>
                <a:path w="989964" h="488315">
                  <a:moveTo>
                    <a:pt x="0" y="0"/>
                  </a:moveTo>
                  <a:lnTo>
                    <a:pt x="276072" y="0"/>
                  </a:lnTo>
                  <a:lnTo>
                    <a:pt x="276072" y="45085"/>
                  </a:lnTo>
                  <a:lnTo>
                    <a:pt x="50533" y="45085"/>
                  </a:lnTo>
                  <a:lnTo>
                    <a:pt x="50533" y="161925"/>
                  </a:lnTo>
                  <a:lnTo>
                    <a:pt x="261721" y="161925"/>
                  </a:lnTo>
                  <a:lnTo>
                    <a:pt x="261721" y="206755"/>
                  </a:lnTo>
                  <a:lnTo>
                    <a:pt x="50533" y="206755"/>
                  </a:lnTo>
                  <a:lnTo>
                    <a:pt x="50533" y="336676"/>
                  </a:lnTo>
                  <a:lnTo>
                    <a:pt x="284962" y="336676"/>
                  </a:lnTo>
                  <a:lnTo>
                    <a:pt x="284962" y="381762"/>
                  </a:lnTo>
                  <a:lnTo>
                    <a:pt x="0" y="381762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A46D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87880" y="964691"/>
              <a:ext cx="188975" cy="929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18487" y="1003402"/>
              <a:ext cx="144145" cy="47625"/>
            </a:xfrm>
            <a:custGeom>
              <a:avLst/>
              <a:gdLst/>
              <a:ahLst/>
              <a:cxnLst/>
              <a:rect l="l" t="t" r="r" b="b"/>
              <a:pathLst>
                <a:path w="144144" h="47625">
                  <a:moveTo>
                    <a:pt x="144030" y="0"/>
                  </a:moveTo>
                  <a:lnTo>
                    <a:pt x="0" y="0"/>
                  </a:lnTo>
                  <a:lnTo>
                    <a:pt x="0" y="47141"/>
                  </a:lnTo>
                  <a:lnTo>
                    <a:pt x="144030" y="47141"/>
                  </a:lnTo>
                  <a:lnTo>
                    <a:pt x="1440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18487" y="1003402"/>
              <a:ext cx="144145" cy="47625"/>
            </a:xfrm>
            <a:custGeom>
              <a:avLst/>
              <a:gdLst/>
              <a:ahLst/>
              <a:cxnLst/>
              <a:rect l="l" t="t" r="r" b="b"/>
              <a:pathLst>
                <a:path w="144144" h="47625">
                  <a:moveTo>
                    <a:pt x="0" y="47141"/>
                  </a:moveTo>
                  <a:lnTo>
                    <a:pt x="144030" y="47141"/>
                  </a:lnTo>
                  <a:lnTo>
                    <a:pt x="144030" y="0"/>
                  </a:lnTo>
                  <a:lnTo>
                    <a:pt x="0" y="0"/>
                  </a:lnTo>
                  <a:lnTo>
                    <a:pt x="0" y="47141"/>
                  </a:lnTo>
                  <a:close/>
                </a:path>
              </a:pathLst>
            </a:custGeom>
            <a:ln w="6095">
              <a:solidFill>
                <a:srgbClr val="A46D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4475" y="745236"/>
              <a:ext cx="4230624" cy="5394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12034" y="780287"/>
              <a:ext cx="4191127" cy="5001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123949" y="1867662"/>
            <a:ext cx="7959725" cy="3732176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96875" marR="244475" indent="-384810" algn="just">
              <a:lnSpc>
                <a:spcPts val="2810"/>
              </a:lnSpc>
              <a:spcBef>
                <a:spcPts val="455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latin typeface="Arial"/>
                <a:cs typeface="Arial"/>
              </a:rPr>
              <a:t>The laws of equi-marginal </a:t>
            </a:r>
            <a:r>
              <a:rPr sz="2600" spc="-5" dirty="0">
                <a:latin typeface="Arial"/>
                <a:cs typeface="Arial"/>
              </a:rPr>
              <a:t>utility </a:t>
            </a:r>
            <a:r>
              <a:rPr sz="2600" dirty="0">
                <a:latin typeface="Arial"/>
                <a:cs typeface="Arial"/>
              </a:rPr>
              <a:t>states that a  consumer will </a:t>
            </a:r>
            <a:r>
              <a:rPr sz="2600" spc="-5" dirty="0">
                <a:latin typeface="Arial"/>
                <a:cs typeface="Arial"/>
              </a:rPr>
              <a:t>reach </a:t>
            </a:r>
            <a:r>
              <a:rPr sz="2600" dirty="0">
                <a:latin typeface="Arial"/>
                <a:cs typeface="Arial"/>
              </a:rPr>
              <a:t>the stage of equilibrium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when  the marginal </a:t>
            </a:r>
            <a:r>
              <a:rPr sz="2600" spc="-5" dirty="0">
                <a:latin typeface="Arial"/>
                <a:cs typeface="Arial"/>
              </a:rPr>
              <a:t>utilities </a:t>
            </a:r>
            <a:r>
              <a:rPr sz="2600" dirty="0">
                <a:latin typeface="Arial"/>
                <a:cs typeface="Arial"/>
              </a:rPr>
              <a:t>of various commodities he  consumes are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equal.</a:t>
            </a:r>
          </a:p>
          <a:p>
            <a:pPr marL="396875" marR="5080" indent="-384810" algn="just">
              <a:lnSpc>
                <a:spcPct val="90000"/>
              </a:lnSpc>
              <a:spcBef>
                <a:spcPts val="625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latin typeface="Arial"/>
                <a:cs typeface="Arial"/>
              </a:rPr>
              <a:t>According to the modern economists, this law has  been formulated in form of law of proportional  marginal </a:t>
            </a:r>
            <a:r>
              <a:rPr sz="2600" spc="-25" dirty="0">
                <a:latin typeface="Arial"/>
                <a:cs typeface="Arial"/>
              </a:rPr>
              <a:t>utility. </a:t>
            </a:r>
            <a:r>
              <a:rPr sz="2600" dirty="0">
                <a:latin typeface="Arial"/>
                <a:cs typeface="Arial"/>
              </a:rPr>
              <a:t>It states that the consumer will  spend his money-income on </a:t>
            </a:r>
            <a:r>
              <a:rPr sz="2600" spc="-5" dirty="0">
                <a:latin typeface="Arial"/>
                <a:cs typeface="Arial"/>
              </a:rPr>
              <a:t>different </a:t>
            </a:r>
            <a:r>
              <a:rPr sz="2600" dirty="0">
                <a:latin typeface="Arial"/>
                <a:cs typeface="Arial"/>
              </a:rPr>
              <a:t>goods in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such  a way that the marginal </a:t>
            </a:r>
            <a:r>
              <a:rPr sz="2600" spc="-5" dirty="0">
                <a:latin typeface="Arial"/>
                <a:cs typeface="Arial"/>
              </a:rPr>
              <a:t>utility </a:t>
            </a:r>
            <a:r>
              <a:rPr sz="2600" dirty="0">
                <a:latin typeface="Arial"/>
                <a:cs typeface="Arial"/>
              </a:rPr>
              <a:t>of each good is  proportional to its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3002503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62128"/>
            <a:ext cx="8255634" cy="894715"/>
            <a:chOff x="445008" y="262127"/>
            <a:chExt cx="8255634" cy="894715"/>
          </a:xfrm>
        </p:grpSpPr>
        <p:sp>
          <p:nvSpPr>
            <p:cNvPr id="3" name="object 3"/>
            <p:cNvSpPr/>
            <p:nvPr/>
          </p:nvSpPr>
          <p:spPr>
            <a:xfrm>
              <a:off x="457962" y="275081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8229600" y="0"/>
                  </a:moveTo>
                  <a:lnTo>
                    <a:pt x="0" y="0"/>
                  </a:lnTo>
                  <a:lnTo>
                    <a:pt x="0" y="868680"/>
                  </a:lnTo>
                  <a:lnTo>
                    <a:pt x="8229600" y="86868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75081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0" y="868680"/>
                  </a:moveTo>
                  <a:lnTo>
                    <a:pt x="8229600" y="86868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86868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7176" y="480059"/>
              <a:ext cx="6196583" cy="5471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6005" y="515238"/>
              <a:ext cx="6155817" cy="5069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23949" y="1158951"/>
            <a:ext cx="7997825" cy="377154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96875" marR="169545" indent="-384810" algn="just">
              <a:lnSpc>
                <a:spcPct val="80000"/>
              </a:lnSpc>
              <a:spcBef>
                <a:spcPts val="730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Opportunity </a:t>
            </a:r>
            <a:r>
              <a:rPr sz="2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cost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is one of the most important and  fundamental concepts in the whole of economics.  Given that we have said that economics could be  described as a science of choice, we have to look  at what sacrifices we make when we have to</a:t>
            </a:r>
            <a:r>
              <a:rPr sz="26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make  a choice. That is what opportunity cost is all</a:t>
            </a:r>
            <a:r>
              <a:rPr sz="2600" spc="-8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about.</a:t>
            </a:r>
          </a:p>
          <a:p>
            <a:pPr marL="396875" indent="-384810" algn="just"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Sacrifice of</a:t>
            </a:r>
            <a:r>
              <a:rPr sz="2600" spc="-16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Alternatives</a:t>
            </a:r>
          </a:p>
          <a:p>
            <a:pPr marL="396875" marR="5080" indent="-384810" algn="just">
              <a:lnSpc>
                <a:spcPct val="80000"/>
              </a:lnSpc>
              <a:spcBef>
                <a:spcPts val="625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Opportunity cost is the minimum price that would</a:t>
            </a:r>
            <a:r>
              <a:rPr sz="2600" spc="-6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be  necessary to retain a factor-service </a:t>
            </a:r>
            <a:r>
              <a:rPr sz="2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 </a:t>
            </a:r>
            <a:r>
              <a:rPr sz="26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it’s </a:t>
            </a:r>
            <a:r>
              <a:rPr sz="2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given use. 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It is also defined as </a:t>
            </a:r>
            <a:r>
              <a:rPr sz="2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cost of sacrificed  alternatives</a:t>
            </a:r>
          </a:p>
        </p:txBody>
      </p:sp>
    </p:spTree>
    <p:extLst>
      <p:ext uri="{BB962C8B-B14F-4D97-AF65-F5344CB8AC3E}">
        <p14:creationId xmlns:p14="http://schemas.microsoft.com/office/powerpoint/2010/main" val="249779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4984" y="745236"/>
              <a:ext cx="6307836" cy="533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2720" y="780287"/>
              <a:ext cx="6268161" cy="4939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23949" y="1828039"/>
            <a:ext cx="7668895" cy="446468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96875" marR="151765" indent="-384810" algn="just">
              <a:lnSpc>
                <a:spcPct val="80000"/>
              </a:lnSpc>
              <a:spcBef>
                <a:spcPts val="725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According to this principle, a manger should</a:t>
            </a:r>
            <a:r>
              <a:rPr sz="26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give  due emphasis, both to short-term and long-term  impact of his decisions, giving apt significance</a:t>
            </a:r>
            <a:r>
              <a:rPr sz="2600" spc="-8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  the </a:t>
            </a:r>
            <a:r>
              <a:rPr sz="2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different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time periods before reaching any  decision</a:t>
            </a:r>
          </a:p>
          <a:p>
            <a:pPr marL="396875" indent="-384810" algn="just">
              <a:spcBef>
                <a:spcPts val="5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Time</a:t>
            </a:r>
            <a:r>
              <a:rPr sz="2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periods</a:t>
            </a:r>
          </a:p>
          <a:p>
            <a:pPr marL="396875" marR="392430" indent="-384810" algn="just">
              <a:lnSpc>
                <a:spcPct val="80000"/>
              </a:lnSpc>
              <a:spcBef>
                <a:spcPts val="620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Short-run refers to a time period in which</a:t>
            </a:r>
            <a:r>
              <a:rPr sz="2600" spc="-6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some  factors are fixed while others are variable. The  production can be increased by increasing the  quantity of variable</a:t>
            </a:r>
            <a:r>
              <a:rPr sz="26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factors</a:t>
            </a:r>
          </a:p>
          <a:p>
            <a:pPr marL="396875" marR="5080" indent="-384810" algn="just">
              <a:lnSpc>
                <a:spcPts val="2500"/>
              </a:lnSpc>
              <a:spcBef>
                <a:spcPts val="600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long-run is a time period in which all factors of  production can become variable. Entry and exit</a:t>
            </a:r>
            <a:r>
              <a:rPr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  seller </a:t>
            </a:r>
            <a:r>
              <a:rPr sz="2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firms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can take place</a:t>
            </a:r>
            <a:r>
              <a:rPr sz="26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easily</a:t>
            </a:r>
          </a:p>
        </p:txBody>
      </p:sp>
    </p:spTree>
    <p:extLst>
      <p:ext uri="{BB962C8B-B14F-4D97-AF65-F5344CB8AC3E}">
        <p14:creationId xmlns:p14="http://schemas.microsoft.com/office/powerpoint/2010/main" val="2300787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745236"/>
              <a:ext cx="4968240" cy="539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1372" y="780287"/>
              <a:ext cx="4927346" cy="500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23948" y="1597278"/>
            <a:ext cx="7872730" cy="3672204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96875" marR="173990" indent="-384810" algn="just">
              <a:lnSpc>
                <a:spcPct val="80000"/>
              </a:lnSpc>
              <a:spcBef>
                <a:spcPts val="655"/>
              </a:spcBef>
              <a:buClr>
                <a:srgbClr val="EFA12D"/>
              </a:buClr>
              <a:buSzPct val="78260"/>
              <a:buChar char=""/>
              <a:tabLst>
                <a:tab pos="397510" algn="l"/>
              </a:tabLst>
            </a:pP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According to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this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principle, if a decision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affects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costs </a:t>
            </a:r>
            <a:r>
              <a:rPr sz="2300" spc="-17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and 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revenues in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long-run,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all those costs and revenues must  be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discounted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 present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values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before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valid</a:t>
            </a:r>
            <a:r>
              <a:rPr sz="2300" spc="-14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comparison  of alternatives is</a:t>
            </a:r>
            <a:r>
              <a:rPr sz="2300" spc="-8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possible</a:t>
            </a:r>
          </a:p>
          <a:p>
            <a:pPr marL="396875" indent="-384810" algn="just">
              <a:buClr>
                <a:srgbClr val="EFA12D"/>
              </a:buClr>
              <a:buSzPct val="78260"/>
              <a:buChar char=""/>
              <a:tabLst>
                <a:tab pos="397510" algn="l"/>
              </a:tabLst>
            </a:pP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Discounting</a:t>
            </a:r>
          </a:p>
          <a:p>
            <a:pPr marL="396875" marR="681990" indent="-384810" algn="just">
              <a:lnSpc>
                <a:spcPts val="2210"/>
              </a:lnSpc>
              <a:spcBef>
                <a:spcPts val="535"/>
              </a:spcBef>
              <a:buClr>
                <a:srgbClr val="EFA12D"/>
              </a:buClr>
              <a:buSzPct val="78260"/>
              <a:buChar char=""/>
              <a:tabLst>
                <a:tab pos="396875" algn="l"/>
                <a:tab pos="397510" algn="l"/>
              </a:tabLst>
            </a:pP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Discounting can be defined as a process used to  transform future rupees into an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equivalent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number</a:t>
            </a:r>
            <a:r>
              <a:rPr sz="2300" spc="-2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  present</a:t>
            </a:r>
            <a:r>
              <a:rPr sz="23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rupees.</a:t>
            </a:r>
          </a:p>
          <a:p>
            <a:pPr marL="396875" marR="5080" indent="-384810" algn="just">
              <a:lnSpc>
                <a:spcPct val="80000"/>
              </a:lnSpc>
              <a:spcBef>
                <a:spcPts val="565"/>
              </a:spcBef>
              <a:buClr>
                <a:srgbClr val="EFA12D"/>
              </a:buClr>
              <a:buSzPct val="78260"/>
              <a:buChar char=""/>
              <a:tabLst>
                <a:tab pos="396875" algn="l"/>
                <a:tab pos="397510" algn="l"/>
              </a:tabLst>
            </a:pP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This is essential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because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 rupee worth of money at a  future date is not worth a rupee </a:t>
            </a:r>
            <a:r>
              <a:rPr sz="23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today.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Money actually</a:t>
            </a:r>
            <a:r>
              <a:rPr sz="2300" spc="-24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has  time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value.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For instance, Rs.100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invested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today at 10%  interest is equivalent to </a:t>
            </a:r>
            <a:r>
              <a:rPr sz="23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Rs.110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next</a:t>
            </a:r>
            <a:r>
              <a:rPr sz="2300" spc="-14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year.</a:t>
            </a:r>
            <a:endParaRPr sz="23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7154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469391"/>
              <a:ext cx="6219444" cy="4907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8197" y="502538"/>
              <a:ext cx="6183122" cy="4537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9368" y="1054608"/>
              <a:ext cx="4779263" cy="4907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6076" y="1087501"/>
              <a:ext cx="4741506" cy="4536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3948" y="1860042"/>
            <a:ext cx="7811134" cy="446087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96875" marR="43180" indent="-384810" algn="just">
              <a:lnSpc>
                <a:spcPts val="3240"/>
              </a:lnSpc>
              <a:spcBef>
                <a:spcPts val="505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 studies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economic patterns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at </a:t>
            </a:r>
            <a:r>
              <a:rPr sz="30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macro- 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level and analysis </a:t>
            </a:r>
            <a:r>
              <a:rPr sz="30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it’s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significance </a:t>
            </a:r>
            <a:r>
              <a:rPr sz="30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specific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firm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 is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working</a:t>
            </a:r>
            <a:r>
              <a:rPr sz="30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in.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96875" marR="1212215" indent="-384810" algn="just">
              <a:lnSpc>
                <a:spcPts val="3240"/>
              </a:lnSpc>
              <a:spcBef>
                <a:spcPts val="725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 has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consistently examine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probabilities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transforming an ever-  changing economic environment</a:t>
            </a:r>
            <a:r>
              <a:rPr sz="30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into  profitable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business</a:t>
            </a:r>
            <a:r>
              <a:rPr sz="3000" spc="-5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avenues.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96875" marR="5080" indent="-384810" algn="just">
              <a:lnSpc>
                <a:spcPts val="3240"/>
              </a:lnSpc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assists </a:t>
            </a:r>
            <a:r>
              <a:rPr sz="30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business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planning process </a:t>
            </a:r>
            <a:r>
              <a:rPr sz="3000" spc="-37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 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 firm.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96875" indent="-384810" algn="just">
              <a:spcBef>
                <a:spcPts val="315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 also carries cost-benefit</a:t>
            </a:r>
            <a:r>
              <a:rPr sz="30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analysis.</a:t>
            </a:r>
          </a:p>
        </p:txBody>
      </p:sp>
    </p:spTree>
    <p:extLst>
      <p:ext uri="{BB962C8B-B14F-4D97-AF65-F5344CB8AC3E}">
        <p14:creationId xmlns:p14="http://schemas.microsoft.com/office/powerpoint/2010/main" val="162030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6CFD-0778-1247-9DBF-B76B93AE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economics?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5A55B-54DA-564F-AB8A-33786A027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Economics is a study of human activity both at individual and National level. </a:t>
            </a:r>
          </a:p>
          <a:p>
            <a:r>
              <a:rPr lang="en-IN" dirty="0"/>
              <a:t>Any activity involved in efforts aimed at earning money and spending this money to satisfy our wants such as food, Clothing, shelter, and others are called “Economic activities”.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55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469391"/>
              <a:ext cx="6219444" cy="4907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8197" y="502538"/>
              <a:ext cx="6183122" cy="4537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9368" y="1054608"/>
              <a:ext cx="4779263" cy="4907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6076" y="1087501"/>
              <a:ext cx="4741506" cy="4536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3948" y="1837182"/>
            <a:ext cx="7849234" cy="353187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96875" marR="5080" indent="-384810" algn="just">
              <a:lnSpc>
                <a:spcPct val="80000"/>
              </a:lnSpc>
              <a:spcBef>
                <a:spcPts val="655"/>
              </a:spcBef>
              <a:buClr>
                <a:srgbClr val="EFA12D"/>
              </a:buClr>
              <a:buSzPct val="78260"/>
              <a:buChar char=""/>
              <a:tabLst>
                <a:tab pos="396875" algn="l"/>
                <a:tab pos="397510" algn="l"/>
              </a:tabLst>
            </a:pP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 assists the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management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 the decisions pertaining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 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internal functioning of a firm such as changes in price,  investment plans, type of goods /services to be</a:t>
            </a:r>
            <a:r>
              <a:rPr sz="2300" spc="-254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produced,  inputs to be used, techniques of production to be  employed, expansion/ contraction of firm, allocation of  capital, location of new plants, quantity of output to be  produced, replacement of plant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equipment,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sales  forecasting, inventory forecasting,</a:t>
            </a:r>
            <a:r>
              <a:rPr sz="2300" spc="-114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etc.</a:t>
            </a:r>
          </a:p>
          <a:p>
            <a:pPr marL="396875" marR="198755" indent="-384810" algn="just">
              <a:lnSpc>
                <a:spcPct val="80000"/>
              </a:lnSpc>
              <a:spcBef>
                <a:spcPts val="550"/>
              </a:spcBef>
              <a:buClr>
                <a:srgbClr val="EFA12D"/>
              </a:buClr>
              <a:buSzPct val="78260"/>
              <a:buChar char=""/>
              <a:tabLst>
                <a:tab pos="396875" algn="l"/>
                <a:tab pos="397510" algn="l"/>
              </a:tabLst>
            </a:pP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 addition, a managerial economist has to analyze  changes in macro- economic indicators such as</a:t>
            </a:r>
            <a:r>
              <a:rPr sz="2300" spc="-23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national  income,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population,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business cycles, and their possible  </a:t>
            </a:r>
            <a:r>
              <a:rPr sz="23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effect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on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firm’s</a:t>
            </a:r>
            <a:r>
              <a:rPr sz="2300" spc="-8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functioning.</a:t>
            </a:r>
            <a:endParaRPr sz="23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089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469391"/>
              <a:ext cx="6219444" cy="4907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8197" y="502538"/>
              <a:ext cx="6183122" cy="4537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9368" y="1054608"/>
              <a:ext cx="4779263" cy="4907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6076" y="1087501"/>
              <a:ext cx="4741506" cy="4536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3949" y="1828039"/>
            <a:ext cx="7924165" cy="375157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96875" marR="46355" indent="-384810" algn="just">
              <a:lnSpc>
                <a:spcPct val="80000"/>
              </a:lnSpc>
              <a:spcBef>
                <a:spcPts val="725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 is also involved in advicing the management on  public relations, foreign exchange, and trade. He  guides the </a:t>
            </a:r>
            <a:r>
              <a:rPr sz="2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firm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on </a:t>
            </a:r>
            <a:r>
              <a:rPr sz="2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likely impact of changes in  monetary and fiscal </a:t>
            </a:r>
            <a:r>
              <a:rPr sz="2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policy on the </a:t>
            </a:r>
            <a:r>
              <a:rPr sz="2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firm’s</a:t>
            </a:r>
            <a:r>
              <a:rPr sz="26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functioning.</a:t>
            </a:r>
          </a:p>
          <a:p>
            <a:pPr marL="396875" marR="5080" indent="-384810" algn="just">
              <a:lnSpc>
                <a:spcPct val="80000"/>
              </a:lnSpc>
              <a:spcBef>
                <a:spcPts val="625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 also makes an economic analysis of the firms</a:t>
            </a:r>
            <a:r>
              <a:rPr sz="26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  competition. He has to collect economic data and  examine all crucial information about the  environment in which the </a:t>
            </a:r>
            <a:r>
              <a:rPr sz="2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firm</a:t>
            </a:r>
            <a:r>
              <a:rPr sz="26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operates.</a:t>
            </a:r>
          </a:p>
          <a:p>
            <a:pPr marL="396875" marR="701675" indent="-384810" algn="just">
              <a:lnSpc>
                <a:spcPts val="2500"/>
              </a:lnSpc>
              <a:spcBef>
                <a:spcPts val="600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most significant function of a managerial  economist is to conduct a detailed research</a:t>
            </a:r>
            <a:r>
              <a:rPr sz="26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on  industrial</a:t>
            </a:r>
            <a:r>
              <a:rPr sz="26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market.</a:t>
            </a:r>
          </a:p>
        </p:txBody>
      </p:sp>
    </p:spTree>
    <p:extLst>
      <p:ext uri="{BB962C8B-B14F-4D97-AF65-F5344CB8AC3E}">
        <p14:creationId xmlns:p14="http://schemas.microsoft.com/office/powerpoint/2010/main" val="989941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469391"/>
              <a:ext cx="6219444" cy="4907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8197" y="502538"/>
              <a:ext cx="6183122" cy="4537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9368" y="1054608"/>
              <a:ext cx="4779263" cy="4907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6076" y="1087501"/>
              <a:ext cx="4741506" cy="4536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3949" y="1821943"/>
            <a:ext cx="7952105" cy="4165371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96875" marR="49530" indent="-384810" algn="just">
              <a:lnSpc>
                <a:spcPct val="80000"/>
              </a:lnSpc>
              <a:spcBef>
                <a:spcPts val="765"/>
              </a:spcBef>
              <a:buClr>
                <a:srgbClr val="EFA12D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 order to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perform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all these roles, a managerial 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economist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has to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conduct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elaborate  statistical</a:t>
            </a:r>
            <a:r>
              <a:rPr sz="28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analysis.</a:t>
            </a:r>
          </a:p>
          <a:p>
            <a:pPr marL="396875" marR="681355" indent="-384810" algn="just">
              <a:lnSpc>
                <a:spcPts val="2690"/>
              </a:lnSpc>
              <a:spcBef>
                <a:spcPts val="650"/>
              </a:spcBef>
              <a:buClr>
                <a:srgbClr val="EFA12D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 must be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vigilant and must have ability to 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cope up with the</a:t>
            </a:r>
            <a:r>
              <a:rPr sz="28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pressures.</a:t>
            </a:r>
          </a:p>
          <a:p>
            <a:pPr marL="396875" marR="5080" indent="-384810" algn="just">
              <a:lnSpc>
                <a:spcPct val="80000"/>
              </a:lnSpc>
              <a:spcBef>
                <a:spcPts val="695"/>
              </a:spcBef>
              <a:buClr>
                <a:srgbClr val="EFA12D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 also provides management with economic  information such as tax rates,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competitor’s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price  and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product, etc.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They give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their valuable  advice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government authorities as</a:t>
            </a:r>
            <a:r>
              <a:rPr sz="28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well.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96875" marR="1218565" indent="-384810" algn="just">
              <a:lnSpc>
                <a:spcPts val="2690"/>
              </a:lnSpc>
              <a:spcBef>
                <a:spcPts val="650"/>
              </a:spcBef>
              <a:buClr>
                <a:srgbClr val="EFA12D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At times, a managerial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economist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has to 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prepare speeches for top</a:t>
            </a:r>
            <a:r>
              <a:rPr sz="28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management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19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81BCF-9A96-754C-B8CD-3D24664E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C354D0-05EC-4341-AF38-C7AA75FAA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0830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98621-0450-A749-8428-A405E230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26485-2360-0E4A-AB3E-2CAB06A5E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IN" dirty="0"/>
          </a:p>
          <a:p>
            <a:pPr marL="0" indent="0" algn="ctr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dirty="0"/>
              <a:t>In eighteenth century Adam Smith, the Father of Economics, defined economics as the study of nature and uses of national wealth’.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2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A12A-9608-4840-A05C-517EC169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Microeconomics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B1239-5362-2643-9AAB-336FBF3F0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➢ The study of an individual consumer or a firm is called microeconomics. </a:t>
            </a:r>
          </a:p>
          <a:p>
            <a:pPr marL="0" indent="0">
              <a:buNone/>
            </a:pPr>
            <a:r>
              <a:rPr lang="en-IN" dirty="0"/>
              <a:t>➢ Microeconomics deals with </a:t>
            </a:r>
            <a:r>
              <a:rPr lang="en-IN" dirty="0" err="1"/>
              <a:t>behavior</a:t>
            </a:r>
            <a:r>
              <a:rPr lang="en-IN" dirty="0"/>
              <a:t> and problems of single individual and of micro organization. </a:t>
            </a:r>
          </a:p>
          <a:p>
            <a:pPr marL="0" indent="0">
              <a:buNone/>
            </a:pPr>
            <a:r>
              <a:rPr lang="en-IN" dirty="0"/>
              <a:t>➢ It is concerned with the application of the concepts such as price theory, Law of Demand and theories of market structure and so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1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61AC-7582-6C47-9534-35D685AA9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Macroeconomics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7933B-CD3A-8942-AE50-DE86414F1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➢ The study of ‘aggregate’ or total level of economic activity in a country is called macroeconomics.</a:t>
            </a:r>
          </a:p>
          <a:p>
            <a:pPr marL="0" indent="0">
              <a:buNone/>
            </a:pPr>
            <a:r>
              <a:rPr lang="en-IN" dirty="0"/>
              <a:t> ➢ It studies the flow of economics resources or factors of production (such as land, </a:t>
            </a:r>
            <a:r>
              <a:rPr lang="en-IN" dirty="0" err="1"/>
              <a:t>labor</a:t>
            </a:r>
            <a:r>
              <a:rPr lang="en-IN" dirty="0"/>
              <a:t>, capital, organization and technology) from the resource owner to the business firms and then from the business firms to the households.</a:t>
            </a:r>
          </a:p>
          <a:p>
            <a:pPr marL="0" indent="0">
              <a:buNone/>
            </a:pPr>
            <a:r>
              <a:rPr lang="en-IN" dirty="0"/>
              <a:t> ➢ It is concerned with the level of employment in the economy.</a:t>
            </a:r>
          </a:p>
          <a:p>
            <a:pPr marL="0" indent="0">
              <a:buNone/>
            </a:pPr>
            <a:r>
              <a:rPr lang="en-IN" dirty="0"/>
              <a:t> ➢ It discusses aggregate consumption, aggregate investment, price level, and payment, theories of employment, and so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2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EAAFE-F2EF-EB4F-BA98-D0EAD0B9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Managerial/Business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657E6-1476-0242-8D98-6B56BEB3C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Managerial Economics is the integration of economic theory with business practice for the purpose of facilitating decision making and forward planning</a:t>
            </a:r>
          </a:p>
        </p:txBody>
      </p:sp>
    </p:spTree>
    <p:extLst>
      <p:ext uri="{BB962C8B-B14F-4D97-AF65-F5344CB8AC3E}">
        <p14:creationId xmlns:p14="http://schemas.microsoft.com/office/powerpoint/2010/main" val="238605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13858-4BFD-DF4A-884D-F0227BD18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FFE636-FE98-F946-9017-37ABD4F85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016" y="1827022"/>
            <a:ext cx="3479800" cy="23114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1E95A6-97CA-634D-BBEC-99E0E35D3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570" y="1690688"/>
            <a:ext cx="4259483" cy="2846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3EF87A-9855-8C4B-8245-45F6C3BE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770" y="4274756"/>
            <a:ext cx="3479800" cy="191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27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10344</TotalTime>
  <Words>1491</Words>
  <Application>Microsoft Macintosh PowerPoint</Application>
  <PresentationFormat>Widescreen</PresentationFormat>
  <Paragraphs>77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Micro Economics</vt:lpstr>
      <vt:lpstr>PowerPoint Presentation</vt:lpstr>
      <vt:lpstr>What Is economics?</vt:lpstr>
      <vt:lpstr>PowerPoint Presentation</vt:lpstr>
      <vt:lpstr>PowerPoint Presentation</vt:lpstr>
      <vt:lpstr>Microeconomics</vt:lpstr>
      <vt:lpstr>Macroeconomics</vt:lpstr>
      <vt:lpstr>Managerial/Business Economics</vt:lpstr>
      <vt:lpstr>PowerPoint Presentation</vt:lpstr>
      <vt:lpstr>Functions of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 Economics</dc:title>
  <dc:creator>Daksh Jaglan</dc:creator>
  <cp:lastModifiedBy>Sarika</cp:lastModifiedBy>
  <cp:revision>7</cp:revision>
  <dcterms:created xsi:type="dcterms:W3CDTF">2020-11-03T06:56:06Z</dcterms:created>
  <dcterms:modified xsi:type="dcterms:W3CDTF">2021-04-28T15:00:02Z</dcterms:modified>
</cp:coreProperties>
</file>